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61" r:id="rId6"/>
    <p:sldId id="262" r:id="rId7"/>
    <p:sldId id="267" r:id="rId8"/>
    <p:sldId id="268" r:id="rId9"/>
    <p:sldId id="269" r:id="rId10"/>
    <p:sldId id="263" r:id="rId11"/>
    <p:sldId id="257" r:id="rId12"/>
    <p:sldId id="264" r:id="rId13"/>
    <p:sldId id="270" r:id="rId14"/>
    <p:sldId id="271" r:id="rId15"/>
    <p:sldId id="273" r:id="rId16"/>
    <p:sldId id="272" r:id="rId17"/>
    <p:sldId id="265" r:id="rId18"/>
    <p:sldId id="266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44" autoAdjust="0"/>
  </p:normalViewPr>
  <p:slideViewPr>
    <p:cSldViewPr snapToGrid="0">
      <p:cViewPr varScale="1">
        <p:scale>
          <a:sx n="89" d="100"/>
          <a:sy n="89" d="100"/>
        </p:scale>
        <p:origin x="49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24" y="1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90D19F-9EE3-43D8-9670-6A58E05C31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55E1F-C225-46B0-8D02-A7F01D1EEC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6D841-7B3C-47AF-987F-072B4B4DB2FC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CF677B-DDC3-4004-9B1B-95E07E15D2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43975-40E2-4F98-BE43-D14876F36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C8066-2EF6-4176-9ACB-F71BDAE9FF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32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E7DBF-46FE-4FD5-AC56-18193FB86556}" type="datetimeFigureOut">
              <a:rPr lang="en-US" noProof="0" smtClean="0"/>
              <a:t>9/27/2024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54082-0EDA-40C0-B23E-AB88047B2438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509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54082-0EDA-40C0-B23E-AB88047B24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14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54082-0EDA-40C0-B23E-AB88047B24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1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54082-0EDA-40C0-B23E-AB88047B24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18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54082-0EDA-40C0-B23E-AB88047B24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01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5420" y="2493085"/>
            <a:ext cx="4971618" cy="2033753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69348" y="2493085"/>
            <a:ext cx="4984220" cy="20337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108192" y="2842697"/>
            <a:ext cx="0" cy="133453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 descr="Color filled rectangle border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descr="Color filled rectangle border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descr="Color filled rectangle border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 descr="Color filled rectangle border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0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610211"/>
            <a:ext cx="6934201" cy="9654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2727433"/>
            <a:ext cx="6934200" cy="258554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7" name="Rectangle 6" descr="Color filled rectangle border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 descr="Color filled rectangle border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 descr="Color filled rectangle border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descr="Color filled rectangle border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19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26758" y="2380595"/>
            <a:ext cx="4748828" cy="450383"/>
          </a:xfrm>
        </p:spPr>
        <p:txBody>
          <a:bodyPr>
            <a:normAutofit/>
          </a:bodyPr>
          <a:lstStyle>
            <a:lvl1pPr marL="0" indent="0">
              <a:buNone/>
              <a:tabLst>
                <a:tab pos="850392" algn="ctr"/>
                <a:tab pos="1545336" algn="ctr"/>
                <a:tab pos="2240280" algn="ctr"/>
                <a:tab pos="2926080" algn="ctr"/>
                <a:tab pos="3621024" algn="ctr"/>
                <a:tab pos="4315968" algn="ctr"/>
              </a:tabLst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58454" y="2317530"/>
            <a:ext cx="4795345" cy="4083269"/>
          </a:xfrm>
        </p:spPr>
        <p:txBody>
          <a:bodyPr>
            <a:normAutofit/>
          </a:bodyPr>
          <a:lstStyle>
            <a:lvl1pPr marL="0" indent="0">
              <a:lnSpc>
                <a:spcPct val="137000"/>
              </a:lnSpc>
              <a:spcBef>
                <a:spcPts val="0"/>
              </a:spcBef>
              <a:buNone/>
              <a:defRPr sz="17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Month</a:t>
            </a:r>
          </a:p>
        </p:txBody>
      </p:sp>
      <p:grpSp>
        <p:nvGrpSpPr>
          <p:cNvPr id="23" name="Group 22" descr="Dashed lines"/>
          <p:cNvGrpSpPr/>
          <p:nvPr userDrawn="1"/>
        </p:nvGrpSpPr>
        <p:grpSpPr>
          <a:xfrm>
            <a:off x="6557963" y="2680139"/>
            <a:ext cx="4795836" cy="3565213"/>
            <a:chOff x="6557963" y="2680139"/>
            <a:chExt cx="4795836" cy="3565213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 userDrawn="1"/>
        </p:nvSpPr>
        <p:spPr>
          <a:xfrm>
            <a:off x="838200" y="1618737"/>
            <a:ext cx="4837386" cy="5488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Text</a:t>
            </a:r>
          </a:p>
        </p:txBody>
      </p:sp>
      <p:grpSp>
        <p:nvGrpSpPr>
          <p:cNvPr id="25" name="Group 24" descr="Circle shapes"/>
          <p:cNvGrpSpPr/>
          <p:nvPr userDrawn="1"/>
        </p:nvGrpSpPr>
        <p:grpSpPr>
          <a:xfrm>
            <a:off x="987552" y="3151398"/>
            <a:ext cx="4471416" cy="2875416"/>
            <a:chOff x="987552" y="3151398"/>
            <a:chExt cx="4471416" cy="2875416"/>
          </a:xfrm>
        </p:grpSpPr>
        <p:grpSp>
          <p:nvGrpSpPr>
            <p:cNvPr id="26" name="Group 25"/>
            <p:cNvGrpSpPr/>
            <p:nvPr/>
          </p:nvGrpSpPr>
          <p:grpSpPr>
            <a:xfrm>
              <a:off x="987552" y="3151398"/>
              <a:ext cx="4471416" cy="310901"/>
              <a:chOff x="987552" y="3151398"/>
              <a:chExt cx="4471416" cy="310901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987552" y="315140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682496" y="315140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2377440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063240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758184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4453128" y="3151399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5148072" y="315139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987552" y="3792532"/>
              <a:ext cx="4471416" cy="310901"/>
              <a:chOff x="987552" y="3792532"/>
              <a:chExt cx="4471416" cy="310901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987552" y="3792537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682496" y="3792536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377440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063240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3758184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453128" y="379253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148072" y="379253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987552" y="4433661"/>
              <a:ext cx="4471416" cy="310901"/>
              <a:chOff x="987552" y="4433661"/>
              <a:chExt cx="4471416" cy="310901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987552" y="4433666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682496" y="443366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2377440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063240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3758184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453128" y="443366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5148072" y="4433661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987552" y="5074788"/>
              <a:ext cx="4471416" cy="310901"/>
              <a:chOff x="987552" y="5074788"/>
              <a:chExt cx="4471416" cy="310901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987552" y="507479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1682496" y="507479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2377440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063240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758184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4453128" y="5074789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5148072" y="507478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987552" y="5715913"/>
              <a:ext cx="4471416" cy="310901"/>
              <a:chOff x="987552" y="5715913"/>
              <a:chExt cx="4471416" cy="310901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987552" y="571591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682496" y="5715917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377440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063240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758184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453128" y="571591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5148072" y="571591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2144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96112" y="2929835"/>
            <a:ext cx="3310128" cy="369421"/>
          </a:xfrm>
        </p:spPr>
        <p:txBody>
          <a:bodyPr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42460" y="2930778"/>
            <a:ext cx="3310128" cy="362604"/>
          </a:xfrm>
        </p:spPr>
        <p:txBody>
          <a:bodyPr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Month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88808" y="2929835"/>
            <a:ext cx="3310128" cy="369421"/>
          </a:xfrm>
        </p:spPr>
        <p:txBody>
          <a:bodyPr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13486" y="1915303"/>
            <a:ext cx="3364993" cy="753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364076" y="1915303"/>
            <a:ext cx="3364992" cy="7537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7914665" y="1920240"/>
            <a:ext cx="3364992" cy="7537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grpSp>
        <p:nvGrpSpPr>
          <p:cNvPr id="11" name="Group 10" descr="Circle shapes"/>
          <p:cNvGrpSpPr/>
          <p:nvPr userDrawn="1"/>
        </p:nvGrpSpPr>
        <p:grpSpPr>
          <a:xfrm>
            <a:off x="964478" y="3558746"/>
            <a:ext cx="3082157" cy="2218040"/>
            <a:chOff x="976835" y="3558746"/>
            <a:chExt cx="3082157" cy="2218040"/>
          </a:xfrm>
        </p:grpSpPr>
        <p:grpSp>
          <p:nvGrpSpPr>
            <p:cNvPr id="12" name="Group 11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52" name="Group 51" descr="Circle shapes"/>
          <p:cNvGrpSpPr/>
          <p:nvPr userDrawn="1"/>
        </p:nvGrpSpPr>
        <p:grpSpPr>
          <a:xfrm>
            <a:off x="4517850" y="3558746"/>
            <a:ext cx="3082157" cy="2218040"/>
            <a:chOff x="976835" y="3558746"/>
            <a:chExt cx="3082157" cy="2218040"/>
          </a:xfrm>
        </p:grpSpPr>
        <p:grpSp>
          <p:nvGrpSpPr>
            <p:cNvPr id="53" name="Group 52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93" name="Group 92" descr="Circle shapes"/>
          <p:cNvGrpSpPr/>
          <p:nvPr userDrawn="1"/>
        </p:nvGrpSpPr>
        <p:grpSpPr>
          <a:xfrm>
            <a:off x="8068440" y="3558746"/>
            <a:ext cx="3082157" cy="2218040"/>
            <a:chOff x="976835" y="3558746"/>
            <a:chExt cx="3082157" cy="2218040"/>
          </a:xfrm>
        </p:grpSpPr>
        <p:grpSp>
          <p:nvGrpSpPr>
            <p:cNvPr id="94" name="Group 93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127" name="Oval 126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120" name="Oval 119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113" name="Oval 112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106" name="Oval 105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99" name="Oval 98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983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198" y="1877694"/>
            <a:ext cx="2487168" cy="369421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541662" y="1877694"/>
            <a:ext cx="2487168" cy="362604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Month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13291" y="1881347"/>
            <a:ext cx="2487168" cy="369421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8884920" y="1881348"/>
            <a:ext cx="2487168" cy="369421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38198" y="1355834"/>
            <a:ext cx="2468880" cy="5133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541662" y="1355834"/>
            <a:ext cx="2468880" cy="513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6213291" y="1355834"/>
            <a:ext cx="2468880" cy="513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884920" y="1355834"/>
            <a:ext cx="2468880" cy="513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grpSp>
        <p:nvGrpSpPr>
          <p:cNvPr id="21" name="Group 20" descr="Circle shapes"/>
          <p:cNvGrpSpPr/>
          <p:nvPr userDrawn="1"/>
        </p:nvGrpSpPr>
        <p:grpSpPr>
          <a:xfrm>
            <a:off x="905433" y="2393577"/>
            <a:ext cx="2358975" cy="1394592"/>
            <a:chOff x="905433" y="2595282"/>
            <a:chExt cx="2358975" cy="1394592"/>
          </a:xfrm>
        </p:grpSpPr>
        <p:grpSp>
          <p:nvGrpSpPr>
            <p:cNvPr id="22" name="Group 21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2" name="Group 61" descr="Circle shapes"/>
          <p:cNvGrpSpPr/>
          <p:nvPr userDrawn="1"/>
        </p:nvGrpSpPr>
        <p:grpSpPr>
          <a:xfrm>
            <a:off x="6287795" y="2393577"/>
            <a:ext cx="2358975" cy="1394592"/>
            <a:chOff x="905433" y="2595282"/>
            <a:chExt cx="2358975" cy="1394592"/>
          </a:xfrm>
        </p:grpSpPr>
        <p:grpSp>
          <p:nvGrpSpPr>
            <p:cNvPr id="63" name="Group 62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96" name="Oval 95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89" name="Oval 88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68" name="Oval 6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3" name="Group 102" descr="Circle shapes"/>
          <p:cNvGrpSpPr/>
          <p:nvPr userDrawn="1"/>
        </p:nvGrpSpPr>
        <p:grpSpPr>
          <a:xfrm>
            <a:off x="3596614" y="2393621"/>
            <a:ext cx="2358975" cy="1394592"/>
            <a:chOff x="905433" y="2595282"/>
            <a:chExt cx="2358975" cy="1394592"/>
          </a:xfrm>
        </p:grpSpPr>
        <p:grpSp>
          <p:nvGrpSpPr>
            <p:cNvPr id="104" name="Group 103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137" name="Oval 13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130" name="Oval 129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123" name="Oval 122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116" name="Oval 115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109" name="Oval 108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44" name="Group 143" descr="Circle shapes"/>
          <p:cNvGrpSpPr/>
          <p:nvPr userDrawn="1"/>
        </p:nvGrpSpPr>
        <p:grpSpPr>
          <a:xfrm>
            <a:off x="8969655" y="2395728"/>
            <a:ext cx="2358975" cy="1394592"/>
            <a:chOff x="905433" y="2595282"/>
            <a:chExt cx="2358975" cy="1394592"/>
          </a:xfrm>
        </p:grpSpPr>
        <p:grpSp>
          <p:nvGrpSpPr>
            <p:cNvPr id="145" name="Group 144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178" name="Oval 17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171" name="Oval 170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164" name="Oval 163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157" name="Oval 15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150" name="Oval 149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49" name="Group 348" descr="Dashed lines"/>
          <p:cNvGrpSpPr/>
          <p:nvPr userDrawn="1"/>
        </p:nvGrpSpPr>
        <p:grpSpPr>
          <a:xfrm>
            <a:off x="896377" y="4239037"/>
            <a:ext cx="2384144" cy="2121587"/>
            <a:chOff x="6557963" y="2680139"/>
            <a:chExt cx="4795836" cy="3565213"/>
          </a:xfrm>
        </p:grpSpPr>
        <p:cxnSp>
          <p:nvCxnSpPr>
            <p:cNvPr id="350" name="Straight Connector 349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 361" descr="Dashed lines"/>
          <p:cNvGrpSpPr/>
          <p:nvPr userDrawn="1"/>
        </p:nvGrpSpPr>
        <p:grpSpPr>
          <a:xfrm>
            <a:off x="3599840" y="4239037"/>
            <a:ext cx="2384144" cy="2121587"/>
            <a:chOff x="6557963" y="2680139"/>
            <a:chExt cx="4795836" cy="3565213"/>
          </a:xfrm>
        </p:grpSpPr>
        <p:cxnSp>
          <p:nvCxnSpPr>
            <p:cNvPr id="363" name="Straight Connector 362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 descr="Dashed lines"/>
          <p:cNvGrpSpPr/>
          <p:nvPr userDrawn="1"/>
        </p:nvGrpSpPr>
        <p:grpSpPr>
          <a:xfrm>
            <a:off x="6298027" y="4239037"/>
            <a:ext cx="2384144" cy="2121587"/>
            <a:chOff x="6557963" y="2680139"/>
            <a:chExt cx="4795836" cy="3565213"/>
          </a:xfrm>
        </p:grpSpPr>
        <p:cxnSp>
          <p:nvCxnSpPr>
            <p:cNvPr id="376" name="Straight Connector 375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400" descr="Dashed lines"/>
          <p:cNvGrpSpPr/>
          <p:nvPr userDrawn="1"/>
        </p:nvGrpSpPr>
        <p:grpSpPr>
          <a:xfrm>
            <a:off x="8996214" y="4232850"/>
            <a:ext cx="2384144" cy="2121587"/>
            <a:chOff x="6557963" y="2680139"/>
            <a:chExt cx="4795836" cy="3565213"/>
          </a:xfrm>
        </p:grpSpPr>
        <p:cxnSp>
          <p:nvCxnSpPr>
            <p:cNvPr id="402" name="Straight Connector 401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1" name="Text Placeholder 360"/>
          <p:cNvSpPr>
            <a:spLocks noGrp="1"/>
          </p:cNvSpPr>
          <p:nvPr>
            <p:ph type="body" sz="quarter" idx="13" hasCustomPrompt="1"/>
          </p:nvPr>
        </p:nvSpPr>
        <p:spPr>
          <a:xfrm>
            <a:off x="844865" y="3983201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74" name="Text Placeholder 360"/>
          <p:cNvSpPr>
            <a:spLocks noGrp="1"/>
          </p:cNvSpPr>
          <p:nvPr>
            <p:ph type="body" sz="quarter" idx="14" hasCustomPrompt="1"/>
          </p:nvPr>
        </p:nvSpPr>
        <p:spPr>
          <a:xfrm>
            <a:off x="3541662" y="3989388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87" name="Text Placeholder 360"/>
          <p:cNvSpPr>
            <a:spLocks noGrp="1"/>
          </p:cNvSpPr>
          <p:nvPr>
            <p:ph type="body" sz="quarter" idx="15" hasCustomPrompt="1"/>
          </p:nvPr>
        </p:nvSpPr>
        <p:spPr>
          <a:xfrm>
            <a:off x="6239849" y="3989388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13" name="Text Placeholder 360"/>
          <p:cNvSpPr>
            <a:spLocks noGrp="1"/>
          </p:cNvSpPr>
          <p:nvPr>
            <p:ph type="body" sz="quarter" idx="16" hasCustomPrompt="1"/>
          </p:nvPr>
        </p:nvSpPr>
        <p:spPr>
          <a:xfrm>
            <a:off x="8938036" y="3983201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398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7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0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7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18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24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1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22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9551F-0685-470A-A63A-F808D54B9B6A}" type="datetimeFigureOut">
              <a:rPr lang="en-US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BDE3A-8A5F-47C4-AA75-58FC1EB2D3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51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pixabay.com/illustrations/profits-revenue-business-income-1953616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8.sv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92" y="4423524"/>
            <a:ext cx="4971618" cy="2033753"/>
          </a:xfrm>
        </p:spPr>
        <p:txBody>
          <a:bodyPr/>
          <a:lstStyle/>
          <a:p>
            <a:r>
              <a:rPr lang="en-GB" b="1" dirty="0"/>
              <a:t>DEPTH DRIVE AND DEPTH BUILDING</a:t>
            </a:r>
            <a:endParaRPr lang="en-US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821692" y="4305470"/>
            <a:ext cx="4984220" cy="2033752"/>
          </a:xfrm>
        </p:spPr>
        <p:txBody>
          <a:bodyPr/>
          <a:lstStyle/>
          <a:p>
            <a:r>
              <a:rPr lang="en-US" b="1" dirty="0"/>
              <a:t>PURNA &amp; PURUSHOTTAMADASU DASARU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0B3E14-B2A0-2594-F074-735D54760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00" b="2455"/>
          <a:stretch/>
        </p:blipFill>
        <p:spPr>
          <a:xfrm>
            <a:off x="3271792" y="632011"/>
            <a:ext cx="5648416" cy="372214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7B7E0E-7512-F4AF-3719-BBF2547A6BD7}"/>
              </a:ext>
            </a:extLst>
          </p:cNvPr>
          <p:cNvCxnSpPr>
            <a:cxnSpLocks/>
          </p:cNvCxnSpPr>
          <p:nvPr/>
        </p:nvCxnSpPr>
        <p:spPr>
          <a:xfrm>
            <a:off x="5486400" y="4781774"/>
            <a:ext cx="0" cy="10811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743B33E-AC52-01E6-4EA7-1CB7C88FB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70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2D8814-12A2-AF3A-E5ED-B1A89AB36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1190625"/>
            <a:ext cx="5962650" cy="4476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4B3A8-712A-92E5-1E09-C784851593E7}"/>
              </a:ext>
            </a:extLst>
          </p:cNvPr>
          <p:cNvSpPr txBox="1"/>
          <p:nvPr/>
        </p:nvSpPr>
        <p:spPr>
          <a:xfrm>
            <a:off x="4247925" y="467958"/>
            <a:ext cx="3696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dirty="0"/>
              <a:t>DIRECT SELLING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50E586-E448-620B-D818-5615E225D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58" y="1189674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09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CBFB54-B070-B67D-4964-050144195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253" y="2215796"/>
            <a:ext cx="6284932" cy="35913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050814"/>
            <a:ext cx="10091569" cy="965477"/>
          </a:xfrm>
        </p:spPr>
        <p:txBody>
          <a:bodyPr>
            <a:normAutofit/>
          </a:bodyPr>
          <a:lstStyle/>
          <a:p>
            <a:r>
              <a:rPr lang="en-IN" b="1" u="sng" dirty="0"/>
              <a:t>Depth Importance :-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727434"/>
            <a:ext cx="8784514" cy="252035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Sustainability and Stability.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Leadership Development.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Exponential Growth.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62BB08-AD7B-DE3B-987C-5E4F34FC1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0863" y="710959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15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1E9E-9E0E-63D6-E791-D2560EDE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0211"/>
            <a:ext cx="8477922" cy="965477"/>
          </a:xfrm>
        </p:spPr>
        <p:txBody>
          <a:bodyPr>
            <a:noAutofit/>
          </a:bodyPr>
          <a:lstStyle/>
          <a:p>
            <a:r>
              <a:rPr lang="en-IN" sz="4400" b="1" dirty="0">
                <a:latin typeface="Alef" panose="00000500000000000000" pitchFamily="2" charset="-79"/>
                <a:cs typeface="Alef" panose="00000500000000000000" pitchFamily="2" charset="-79"/>
              </a:rPr>
              <a:t>Sustainability and Stability :</a:t>
            </a:r>
            <a:br>
              <a:rPr lang="en-IN" sz="4400" b="1" dirty="0">
                <a:latin typeface="Alef" panose="00000500000000000000" pitchFamily="2" charset="-79"/>
                <a:cs typeface="Alef" panose="00000500000000000000" pitchFamily="2" charset="-79"/>
              </a:rPr>
            </a:br>
            <a:endParaRPr lang="en-IN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0D23-8931-945A-55BF-C95B9EEC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727433"/>
            <a:ext cx="9930204" cy="2585545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Building a wide network is important, but without depth, your business can lack stability.</a:t>
            </a:r>
            <a:endParaRPr lang="en-IN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EDC68-9DE5-0214-E229-BFBE34753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09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1E9E-9E0E-63D6-E791-D2560EDE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30512"/>
            <a:ext cx="8477922" cy="965477"/>
          </a:xfrm>
        </p:spPr>
        <p:txBody>
          <a:bodyPr>
            <a:noAutofit/>
          </a:bodyPr>
          <a:lstStyle/>
          <a:p>
            <a:r>
              <a:rPr lang="en-IN" sz="4400" b="1" dirty="0">
                <a:latin typeface="Alef" panose="00000500000000000000" pitchFamily="2" charset="-79"/>
                <a:cs typeface="Alef" panose="00000500000000000000" pitchFamily="2" charset="-79"/>
              </a:rPr>
              <a:t>Leadership Development :</a:t>
            </a:r>
            <a:endParaRPr lang="en-IN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0D23-8931-945A-55BF-C95B9EEC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727433"/>
            <a:ext cx="9930204" cy="2585545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Depth fosters the development of new leaders.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As you work with deeper levels in your team, you’ll help them develop their own leadership skills, and in turn, they will train others.</a:t>
            </a:r>
            <a:endParaRPr lang="en-IN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D84577-03F7-2147-977A-DD09596F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5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1E9E-9E0E-63D6-E791-D2560EDE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30512"/>
            <a:ext cx="8477922" cy="965477"/>
          </a:xfrm>
        </p:spPr>
        <p:txBody>
          <a:bodyPr>
            <a:noAutofit/>
          </a:bodyPr>
          <a:lstStyle/>
          <a:p>
            <a:r>
              <a:rPr lang="en-IN" sz="4400" b="1" dirty="0">
                <a:latin typeface="Alef" panose="00000500000000000000" pitchFamily="2" charset="-79"/>
                <a:cs typeface="Alef" panose="00000500000000000000" pitchFamily="2" charset="-79"/>
              </a:rPr>
              <a:t>Exponential Growth :</a:t>
            </a:r>
            <a:endParaRPr lang="en-IN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0D23-8931-945A-55BF-C95B9EEC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727433"/>
            <a:ext cx="9930204" cy="258554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As your team duplicates efforts across multiple levels, the growth becomes exponential.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What started as a small team can quickly grow into a large, global organization if depth is consistently driven.</a:t>
            </a:r>
            <a:endParaRPr lang="en-IN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A87ED7-26AC-DC31-64F6-F0FE17E77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56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124327-A1E1-7B62-727B-C2CD5954F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9" t="10598" r="-119" b="208"/>
          <a:stretch/>
        </p:blipFill>
        <p:spPr>
          <a:xfrm>
            <a:off x="2793003" y="1740698"/>
            <a:ext cx="6605994" cy="3376604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20929-54BF-0AA6-8FED-DBCBDEB3E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87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35" y="1116416"/>
            <a:ext cx="11768865" cy="965477"/>
          </a:xfrm>
        </p:spPr>
        <p:txBody>
          <a:bodyPr>
            <a:normAutofit/>
          </a:bodyPr>
          <a:lstStyle/>
          <a:p>
            <a:r>
              <a:rPr lang="en-GB" sz="4000" b="1" dirty="0"/>
              <a:t>DEPTH DRIVE AND DEPTH BUILDING :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942" y="2575688"/>
            <a:ext cx="8784514" cy="252035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/>
              <a:t>Recruitment of Multiple Levels 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/>
              <a:t>Duplication.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/>
              <a:t>Support and Mentorship.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479FA-AD20-8600-D30F-4762C24B4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368067" y="2575688"/>
            <a:ext cx="5837816" cy="36486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3A52FF-9A9F-635A-F452-CC5A1F266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6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F399E-4383-127B-06DE-6F66627199A1}"/>
              </a:ext>
            </a:extLst>
          </p:cNvPr>
          <p:cNvSpPr/>
          <p:nvPr/>
        </p:nvSpPr>
        <p:spPr>
          <a:xfrm>
            <a:off x="4787789" y="1655815"/>
            <a:ext cx="26164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DEPTH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ABD433-183A-2810-F217-DB09E01340B6}"/>
              </a:ext>
            </a:extLst>
          </p:cNvPr>
          <p:cNvSpPr/>
          <p:nvPr/>
        </p:nvSpPr>
        <p:spPr>
          <a:xfrm>
            <a:off x="5699896" y="2843622"/>
            <a:ext cx="792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IS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54B31-38E9-3C91-23BA-F2A1E0A3ABF6}"/>
              </a:ext>
            </a:extLst>
          </p:cNvPr>
          <p:cNvSpPr/>
          <p:nvPr/>
        </p:nvSpPr>
        <p:spPr>
          <a:xfrm>
            <a:off x="3637760" y="4031429"/>
            <a:ext cx="4916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SUSTAINABLE</a:t>
            </a:r>
          </a:p>
        </p:txBody>
      </p:sp>
      <p:pic>
        <p:nvPicPr>
          <p:cNvPr id="10" name="Graphic 9" descr="Man">
            <a:extLst>
              <a:ext uri="{FF2B5EF4-FFF2-40B4-BE49-F238E27FC236}">
                <a16:creationId xmlns:a16="http://schemas.microsoft.com/office/drawing/2014/main" id="{C8518372-626C-CE1A-D925-8123401F0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6579" y="868679"/>
            <a:ext cx="665181" cy="66518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7EEC76-B630-6BF5-C76E-876E06C6E481}"/>
              </a:ext>
            </a:extLst>
          </p:cNvPr>
          <p:cNvCxnSpPr/>
          <p:nvPr/>
        </p:nvCxnSpPr>
        <p:spPr>
          <a:xfrm>
            <a:off x="9966063" y="1633386"/>
            <a:ext cx="0" cy="484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AED97CDA-20E1-5FBB-2739-C65768153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802" y="2173004"/>
            <a:ext cx="664522" cy="6706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2D1388-17B0-C691-1FA8-5AAA0303D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802" y="3415553"/>
            <a:ext cx="664522" cy="6706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FC03F2-DA7F-76DC-D596-001CB39145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0313" y="2848576"/>
            <a:ext cx="164606" cy="5669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767F03B-8CFD-023C-DA00-4F4F726D2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0313" y="4135088"/>
            <a:ext cx="164606" cy="5669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270655-BF66-29AC-3E7F-0216C03F0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802" y="4712579"/>
            <a:ext cx="664522" cy="6706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5BD910-23A9-900B-A96E-A3799F1EF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50" y="4820526"/>
            <a:ext cx="2244705" cy="22447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2BAAC58-7873-D1AB-48E1-1B2BD102B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658" y="5763380"/>
            <a:ext cx="664522" cy="6706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DCB88A-CB69-B96F-B5F1-DEDC0527A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6063" y="5441648"/>
            <a:ext cx="93406" cy="32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52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6EB124-3811-5048-EA42-BBC051751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932" y="1751279"/>
            <a:ext cx="6147994" cy="4472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980889"/>
            <a:ext cx="10091569" cy="965477"/>
          </a:xfrm>
        </p:spPr>
        <p:txBody>
          <a:bodyPr>
            <a:normAutofit/>
          </a:bodyPr>
          <a:lstStyle/>
          <a:p>
            <a:r>
              <a:rPr lang="en-IN" b="1" u="sng" dirty="0"/>
              <a:t>Width Importance :-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391279"/>
            <a:ext cx="8784514" cy="252035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/>
              <a:t>Greater Income Potential</a:t>
            </a: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/>
              <a:t>Duplication Potential</a:t>
            </a: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/>
              <a:t>Potential for Fast Growth</a:t>
            </a:r>
            <a:r>
              <a:rPr lang="en-IN" sz="2400" dirty="0">
                <a:latin typeface="Alef" panose="00000500000000000000" pitchFamily="2" charset="-79"/>
                <a:cs typeface="Alef" panose="00000500000000000000" pitchFamily="2" charset="-79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1103A2-069A-B7BC-960A-B7D4C4B0D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16" y="4754758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19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1E9E-9E0E-63D6-E791-D2560EDE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30512"/>
            <a:ext cx="8477922" cy="965477"/>
          </a:xfrm>
        </p:spPr>
        <p:txBody>
          <a:bodyPr>
            <a:noAutofit/>
          </a:bodyPr>
          <a:lstStyle/>
          <a:p>
            <a:r>
              <a:rPr lang="en-IN" sz="4400" b="1" dirty="0"/>
              <a:t>Greater Income Potential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0D23-8931-945A-55BF-C95B9EEC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727433"/>
            <a:ext cx="9930204" cy="258554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Many network marketing compensation plans reward leaders for having a wide frontline.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The more people you personally recruit, the more potential there is for commissions, bonuses, and faster growth.</a:t>
            </a:r>
            <a:endParaRPr lang="en-IN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421AC-1C25-27C7-54C0-97F788DB2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2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1E9E-9E0E-63D6-E791-D2560EDE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30512"/>
            <a:ext cx="8477922" cy="965477"/>
          </a:xfrm>
        </p:spPr>
        <p:txBody>
          <a:bodyPr>
            <a:noAutofit/>
          </a:bodyPr>
          <a:lstStyle/>
          <a:p>
            <a:r>
              <a:rPr lang="en-IN" sz="4400" b="1" dirty="0"/>
              <a:t>Potential for Fast Growth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0D23-8931-945A-55BF-C95B9EEC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727433"/>
            <a:ext cx="9930204" cy="2585545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Expanding your width quickly allows you to reach a large audience and can help you generate immediate activity and momentum within your organization.</a:t>
            </a:r>
            <a:endParaRPr lang="en-IN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869034-25D9-EDB6-0A03-A80FB80FB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95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1E9E-9E0E-63D6-E791-D2560EDE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30512"/>
            <a:ext cx="8477922" cy="965477"/>
          </a:xfrm>
        </p:spPr>
        <p:txBody>
          <a:bodyPr>
            <a:noAutofit/>
          </a:bodyPr>
          <a:lstStyle/>
          <a:p>
            <a:r>
              <a:rPr lang="en-IN" sz="4400" b="1" dirty="0"/>
              <a:t>Duplication Potential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0D23-8931-945A-55BF-C95B9EEC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727433"/>
            <a:ext cx="9930204" cy="2585545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/>
              <a:t>Although width represents direct recruits, the goal is to help these recruits duplicate your efforts by recruiting their own teams, which contributes to the depth of your network.</a:t>
            </a:r>
            <a:endParaRPr lang="en-IN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87A8E-23F9-DA8C-7E44-3D0C1F1C0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758" y="1184295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7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F399E-4383-127B-06DE-6F66627199A1}"/>
              </a:ext>
            </a:extLst>
          </p:cNvPr>
          <p:cNvSpPr/>
          <p:nvPr/>
        </p:nvSpPr>
        <p:spPr>
          <a:xfrm>
            <a:off x="4728640" y="1655815"/>
            <a:ext cx="273472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WIDTH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ABD433-183A-2810-F217-DB09E01340B6}"/>
              </a:ext>
            </a:extLst>
          </p:cNvPr>
          <p:cNvSpPr/>
          <p:nvPr/>
        </p:nvSpPr>
        <p:spPr>
          <a:xfrm>
            <a:off x="5699897" y="2889788"/>
            <a:ext cx="792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IS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54B31-38E9-3C91-23BA-F2A1E0A3ABF6}"/>
              </a:ext>
            </a:extLst>
          </p:cNvPr>
          <p:cNvSpPr/>
          <p:nvPr/>
        </p:nvSpPr>
        <p:spPr>
          <a:xfrm>
            <a:off x="4812795" y="4031429"/>
            <a:ext cx="25664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PROFIT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6038B4-3246-56D2-7B6F-3E532644B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497" y="3363529"/>
            <a:ext cx="664522" cy="6706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C3AA34-D69E-46C9-CA56-E7342FC0E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458" y="3360811"/>
            <a:ext cx="664522" cy="670618"/>
          </a:xfrm>
          <a:prstGeom prst="rect">
            <a:avLst/>
          </a:prstGeom>
        </p:spPr>
      </p:pic>
      <p:pic>
        <p:nvPicPr>
          <p:cNvPr id="9" name="Graphic 8" descr="Man">
            <a:extLst>
              <a:ext uri="{FF2B5EF4-FFF2-40B4-BE49-F238E27FC236}">
                <a16:creationId xmlns:a16="http://schemas.microsoft.com/office/drawing/2014/main" id="{E4E634A3-0CDC-7D22-9F98-B2EC027F6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8980" y="2219228"/>
            <a:ext cx="665181" cy="665181"/>
          </a:xfrm>
          <a:prstGeom prst="rect">
            <a:avLst/>
          </a:prstGeom>
        </p:spPr>
      </p:pic>
      <p:pic>
        <p:nvPicPr>
          <p:cNvPr id="10" name="Graphic 9" descr="Man">
            <a:extLst>
              <a:ext uri="{FF2B5EF4-FFF2-40B4-BE49-F238E27FC236}">
                <a16:creationId xmlns:a16="http://schemas.microsoft.com/office/drawing/2014/main" id="{7497E18F-7360-BC1F-8629-B9652A1E8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12194" y="3360810"/>
            <a:ext cx="665181" cy="665181"/>
          </a:xfrm>
          <a:prstGeom prst="rect">
            <a:avLst/>
          </a:prstGeom>
        </p:spPr>
      </p:pic>
      <p:pic>
        <p:nvPicPr>
          <p:cNvPr id="11" name="Graphic 10" descr="Man">
            <a:extLst>
              <a:ext uri="{FF2B5EF4-FFF2-40B4-BE49-F238E27FC236}">
                <a16:creationId xmlns:a16="http://schemas.microsoft.com/office/drawing/2014/main" id="{9AEBFE46-C3D9-FC32-F783-09552CAEF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81790" y="3360811"/>
            <a:ext cx="665181" cy="665181"/>
          </a:xfrm>
          <a:prstGeom prst="rect">
            <a:avLst/>
          </a:prstGeom>
        </p:spPr>
      </p:pic>
      <p:pic>
        <p:nvPicPr>
          <p:cNvPr id="12" name="Graphic 11" descr="Man">
            <a:extLst>
              <a:ext uri="{FF2B5EF4-FFF2-40B4-BE49-F238E27FC236}">
                <a16:creationId xmlns:a16="http://schemas.microsoft.com/office/drawing/2014/main" id="{0D7F5597-3029-AE0A-A26B-A6DB09A19B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476" y="3372073"/>
            <a:ext cx="665181" cy="665181"/>
          </a:xfrm>
          <a:prstGeom prst="rect">
            <a:avLst/>
          </a:prstGeom>
        </p:spPr>
      </p:pic>
      <p:pic>
        <p:nvPicPr>
          <p:cNvPr id="14" name="Graphic 13" descr="Man">
            <a:extLst>
              <a:ext uri="{FF2B5EF4-FFF2-40B4-BE49-F238E27FC236}">
                <a16:creationId xmlns:a16="http://schemas.microsoft.com/office/drawing/2014/main" id="{DD3C037D-B3D9-CDDD-3FE1-A1BBF9CB6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92829" y="3351453"/>
            <a:ext cx="665181" cy="665181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26BD62-ED8C-AC93-A5C9-F84405CB351A}"/>
              </a:ext>
            </a:extLst>
          </p:cNvPr>
          <p:cNvCxnSpPr/>
          <p:nvPr/>
        </p:nvCxnSpPr>
        <p:spPr>
          <a:xfrm flipH="1">
            <a:off x="8437719" y="2889788"/>
            <a:ext cx="1097280" cy="359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382811-ECCD-F91A-D342-CB51EDBB2E6B}"/>
              </a:ext>
            </a:extLst>
          </p:cNvPr>
          <p:cNvCxnSpPr>
            <a:cxnSpLocks/>
          </p:cNvCxnSpPr>
          <p:nvPr/>
        </p:nvCxnSpPr>
        <p:spPr>
          <a:xfrm flipH="1">
            <a:off x="9221088" y="2940158"/>
            <a:ext cx="431177" cy="411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C4F9D46-BB8D-728D-CFD4-885B66178B6B}"/>
              </a:ext>
            </a:extLst>
          </p:cNvPr>
          <p:cNvCxnSpPr>
            <a:cxnSpLocks/>
          </p:cNvCxnSpPr>
          <p:nvPr/>
        </p:nvCxnSpPr>
        <p:spPr>
          <a:xfrm>
            <a:off x="9880899" y="2889788"/>
            <a:ext cx="1269322" cy="482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F83D589-6A7A-02A7-E16D-E10AB92D1C2B}"/>
              </a:ext>
            </a:extLst>
          </p:cNvPr>
          <p:cNvCxnSpPr>
            <a:cxnSpLocks/>
          </p:cNvCxnSpPr>
          <p:nvPr/>
        </p:nvCxnSpPr>
        <p:spPr>
          <a:xfrm>
            <a:off x="9781790" y="2971619"/>
            <a:ext cx="299067" cy="389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D0495D8-FC72-1A66-9CF2-81EC61A45B5C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9880899" y="2960357"/>
            <a:ext cx="763886" cy="400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91202BF6-B3C9-0EA7-A7EA-3D70353FA2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683" y="4954759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18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D3EDB5-0995-372E-C9EA-03CB615291ED}"/>
              </a:ext>
            </a:extLst>
          </p:cNvPr>
          <p:cNvSpPr/>
          <p:nvPr/>
        </p:nvSpPr>
        <p:spPr>
          <a:xfrm>
            <a:off x="3278722" y="842700"/>
            <a:ext cx="5634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00B0F0"/>
                </a:solidFill>
              </a:rPr>
              <a:t>DEPTH</a:t>
            </a:r>
            <a:r>
              <a:rPr lang="en-US" sz="5400" b="1" dirty="0">
                <a:ln/>
                <a:solidFill>
                  <a:schemeClr val="accent3"/>
                </a:solidFill>
              </a:rPr>
              <a:t> </a:t>
            </a:r>
            <a:r>
              <a:rPr lang="en-US" sz="5400" b="1" dirty="0">
                <a:ln/>
              </a:rPr>
              <a:t>+</a:t>
            </a:r>
            <a:r>
              <a:rPr lang="en-US" sz="5400" b="1" dirty="0">
                <a:ln/>
                <a:solidFill>
                  <a:schemeClr val="accent3"/>
                </a:solidFill>
              </a:rPr>
              <a:t> WIDTH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Graphic 5" descr="Man">
            <a:extLst>
              <a:ext uri="{FF2B5EF4-FFF2-40B4-BE49-F238E27FC236}">
                <a16:creationId xmlns:a16="http://schemas.microsoft.com/office/drawing/2014/main" id="{ACFA7A00-8788-8632-469E-1ABE96665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2288" y="2445139"/>
            <a:ext cx="665181" cy="665181"/>
          </a:xfrm>
          <a:prstGeom prst="rect">
            <a:avLst/>
          </a:prstGeom>
        </p:spPr>
      </p:pic>
      <p:pic>
        <p:nvPicPr>
          <p:cNvPr id="7" name="Graphic 6" descr="Man">
            <a:extLst>
              <a:ext uri="{FF2B5EF4-FFF2-40B4-BE49-F238E27FC236}">
                <a16:creationId xmlns:a16="http://schemas.microsoft.com/office/drawing/2014/main" id="{75EF4FAE-5364-38AA-36DE-85A714AC4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1420" y="4711520"/>
            <a:ext cx="665181" cy="665181"/>
          </a:xfrm>
          <a:prstGeom prst="rect">
            <a:avLst/>
          </a:prstGeom>
        </p:spPr>
      </p:pic>
      <p:pic>
        <p:nvPicPr>
          <p:cNvPr id="8" name="Graphic 7" descr="Man">
            <a:extLst>
              <a:ext uri="{FF2B5EF4-FFF2-40B4-BE49-F238E27FC236}">
                <a16:creationId xmlns:a16="http://schemas.microsoft.com/office/drawing/2014/main" id="{B373A195-34AE-EA53-14BF-911B4BCFB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3673" y="4733378"/>
            <a:ext cx="665181" cy="665181"/>
          </a:xfrm>
          <a:prstGeom prst="rect">
            <a:avLst/>
          </a:prstGeom>
        </p:spPr>
      </p:pic>
      <p:pic>
        <p:nvPicPr>
          <p:cNvPr id="9" name="Graphic 8" descr="Man">
            <a:extLst>
              <a:ext uri="{FF2B5EF4-FFF2-40B4-BE49-F238E27FC236}">
                <a16:creationId xmlns:a16="http://schemas.microsoft.com/office/drawing/2014/main" id="{9BC99380-4920-5DED-73EA-E79180AAD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492" y="4711520"/>
            <a:ext cx="665181" cy="665181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4522ED-7621-6CAF-40D2-9012E5438A3F}"/>
              </a:ext>
            </a:extLst>
          </p:cNvPr>
          <p:cNvCxnSpPr>
            <a:cxnSpLocks/>
          </p:cNvCxnSpPr>
          <p:nvPr/>
        </p:nvCxnSpPr>
        <p:spPr>
          <a:xfrm flipH="1">
            <a:off x="5434396" y="3160690"/>
            <a:ext cx="431177" cy="411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90F7EA6-A777-F501-D30A-58FEFBF95E8C}"/>
              </a:ext>
            </a:extLst>
          </p:cNvPr>
          <p:cNvCxnSpPr>
            <a:cxnSpLocks/>
          </p:cNvCxnSpPr>
          <p:nvPr/>
        </p:nvCxnSpPr>
        <p:spPr>
          <a:xfrm>
            <a:off x="5995098" y="3192151"/>
            <a:ext cx="299067" cy="389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A3365BF-B46B-04F7-C035-488E7C7FF3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0380" y="3721679"/>
            <a:ext cx="664522" cy="6645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064D8D-DC10-8C5A-17AB-2AAD84625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6366" y="4712179"/>
            <a:ext cx="664522" cy="664522"/>
          </a:xfrm>
          <a:prstGeom prst="rect">
            <a:avLst/>
          </a:prstGeom>
        </p:spPr>
      </p:pic>
      <p:pic>
        <p:nvPicPr>
          <p:cNvPr id="15" name="Graphic 14" descr="Man">
            <a:extLst>
              <a:ext uri="{FF2B5EF4-FFF2-40B4-BE49-F238E27FC236}">
                <a16:creationId xmlns:a16="http://schemas.microsoft.com/office/drawing/2014/main" id="{73A2B0A8-6DBA-E332-6A03-47E19E07C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3873" y="3721679"/>
            <a:ext cx="665181" cy="665181"/>
          </a:xfrm>
          <a:prstGeom prst="rect">
            <a:avLst/>
          </a:prstGeom>
        </p:spPr>
      </p:pic>
      <p:pic>
        <p:nvPicPr>
          <p:cNvPr id="16" name="Graphic 15" descr="Man">
            <a:extLst>
              <a:ext uri="{FF2B5EF4-FFF2-40B4-BE49-F238E27FC236}">
                <a16:creationId xmlns:a16="http://schemas.microsoft.com/office/drawing/2014/main" id="{20D6EE87-C095-1EC9-17E4-508EEA217D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57107" y="4712179"/>
            <a:ext cx="665181" cy="665181"/>
          </a:xfrm>
          <a:prstGeom prst="rect">
            <a:avLst/>
          </a:prstGeom>
        </p:spPr>
      </p:pic>
      <p:pic>
        <p:nvPicPr>
          <p:cNvPr id="17" name="Graphic 16" descr="Man">
            <a:extLst>
              <a:ext uri="{FF2B5EF4-FFF2-40B4-BE49-F238E27FC236}">
                <a16:creationId xmlns:a16="http://schemas.microsoft.com/office/drawing/2014/main" id="{3A824676-0CC3-0F5D-4EE2-D2057C80B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6366" y="3745005"/>
            <a:ext cx="665181" cy="665181"/>
          </a:xfrm>
          <a:prstGeom prst="rect">
            <a:avLst/>
          </a:prstGeom>
        </p:spPr>
      </p:pic>
      <p:pic>
        <p:nvPicPr>
          <p:cNvPr id="18" name="Graphic 17" descr="Man">
            <a:extLst>
              <a:ext uri="{FF2B5EF4-FFF2-40B4-BE49-F238E27FC236}">
                <a16:creationId xmlns:a16="http://schemas.microsoft.com/office/drawing/2014/main" id="{EE577CB8-F073-C2BD-0122-8EF028A20D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1886" y="3721679"/>
            <a:ext cx="665181" cy="665181"/>
          </a:xfrm>
          <a:prstGeom prst="rect">
            <a:avLst/>
          </a:prstGeom>
        </p:spPr>
      </p:pic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01DC67BB-39D0-9EAA-7521-6BFCC457F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46961" y="3721679"/>
            <a:ext cx="665181" cy="665181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C52DDCE-F40F-394A-DFA0-55D84FA57647}"/>
              </a:ext>
            </a:extLst>
          </p:cNvPr>
          <p:cNvCxnSpPr>
            <a:cxnSpLocks/>
          </p:cNvCxnSpPr>
          <p:nvPr/>
        </p:nvCxnSpPr>
        <p:spPr>
          <a:xfrm flipH="1">
            <a:off x="4749501" y="3033656"/>
            <a:ext cx="1030050" cy="664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1BA4BA-17DA-9713-8FD2-DDDB583133D7}"/>
              </a:ext>
            </a:extLst>
          </p:cNvPr>
          <p:cNvCxnSpPr>
            <a:cxnSpLocks/>
          </p:cNvCxnSpPr>
          <p:nvPr/>
        </p:nvCxnSpPr>
        <p:spPr>
          <a:xfrm flipH="1">
            <a:off x="5909076" y="3250657"/>
            <a:ext cx="45802" cy="447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BD0C95D-C4DB-3064-BAEE-8889F09FD6B5}"/>
              </a:ext>
            </a:extLst>
          </p:cNvPr>
          <p:cNvCxnSpPr>
            <a:cxnSpLocks/>
          </p:cNvCxnSpPr>
          <p:nvPr/>
        </p:nvCxnSpPr>
        <p:spPr>
          <a:xfrm>
            <a:off x="6084403" y="3133646"/>
            <a:ext cx="812189" cy="5647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FA319A1-FEC4-9487-6BF6-72F2B4BFD8DE}"/>
              </a:ext>
            </a:extLst>
          </p:cNvPr>
          <p:cNvCxnSpPr>
            <a:cxnSpLocks/>
            <a:stCxn id="17" idx="2"/>
            <a:endCxn id="14" idx="0"/>
          </p:cNvCxnSpPr>
          <p:nvPr/>
        </p:nvCxnSpPr>
        <p:spPr>
          <a:xfrm flipH="1">
            <a:off x="4698627" y="4410186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3B2F343-3EA1-F693-E8BF-C35D3A48C6C6}"/>
              </a:ext>
            </a:extLst>
          </p:cNvPr>
          <p:cNvCxnSpPr>
            <a:cxnSpLocks/>
          </p:cNvCxnSpPr>
          <p:nvPr/>
        </p:nvCxnSpPr>
        <p:spPr>
          <a:xfrm flipH="1">
            <a:off x="5295538" y="4386201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72B82B5-6E3E-49EA-68AF-20E3576DEB78}"/>
              </a:ext>
            </a:extLst>
          </p:cNvPr>
          <p:cNvCxnSpPr>
            <a:cxnSpLocks/>
          </p:cNvCxnSpPr>
          <p:nvPr/>
        </p:nvCxnSpPr>
        <p:spPr>
          <a:xfrm flipH="1">
            <a:off x="5817253" y="4431385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6492727-75D8-BC95-821B-05BA0D2C4713}"/>
              </a:ext>
            </a:extLst>
          </p:cNvPr>
          <p:cNvCxnSpPr>
            <a:cxnSpLocks/>
          </p:cNvCxnSpPr>
          <p:nvPr/>
        </p:nvCxnSpPr>
        <p:spPr>
          <a:xfrm flipH="1">
            <a:off x="6465491" y="4393747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41D97E3-3558-88E3-126D-0C5AF14173E0}"/>
              </a:ext>
            </a:extLst>
          </p:cNvPr>
          <p:cNvCxnSpPr>
            <a:cxnSpLocks/>
          </p:cNvCxnSpPr>
          <p:nvPr/>
        </p:nvCxnSpPr>
        <p:spPr>
          <a:xfrm flipH="1">
            <a:off x="7160684" y="4386200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 descr="Man">
            <a:extLst>
              <a:ext uri="{FF2B5EF4-FFF2-40B4-BE49-F238E27FC236}">
                <a16:creationId xmlns:a16="http://schemas.microsoft.com/office/drawing/2014/main" id="{C5F0A1FB-78A7-0299-03EA-A9127D89FE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1420" y="5667463"/>
            <a:ext cx="665181" cy="665181"/>
          </a:xfrm>
          <a:prstGeom prst="rect">
            <a:avLst/>
          </a:prstGeom>
        </p:spPr>
      </p:pic>
      <p:pic>
        <p:nvPicPr>
          <p:cNvPr id="37" name="Graphic 36" descr="Man">
            <a:extLst>
              <a:ext uri="{FF2B5EF4-FFF2-40B4-BE49-F238E27FC236}">
                <a16:creationId xmlns:a16="http://schemas.microsoft.com/office/drawing/2014/main" id="{E425CF80-E2FC-D1DE-0A65-554DA72A3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0455" y="5672904"/>
            <a:ext cx="665181" cy="665181"/>
          </a:xfrm>
          <a:prstGeom prst="rect">
            <a:avLst/>
          </a:prstGeom>
        </p:spPr>
      </p:pic>
      <p:pic>
        <p:nvPicPr>
          <p:cNvPr id="38" name="Graphic 37" descr="Man">
            <a:extLst>
              <a:ext uri="{FF2B5EF4-FFF2-40B4-BE49-F238E27FC236}">
                <a16:creationId xmlns:a16="http://schemas.microsoft.com/office/drawing/2014/main" id="{8E9FE262-D743-E8F5-3B67-1EEDA1E93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2221" y="5639731"/>
            <a:ext cx="665181" cy="665181"/>
          </a:xfrm>
          <a:prstGeom prst="rect">
            <a:avLst/>
          </a:prstGeom>
        </p:spPr>
      </p:pic>
      <p:pic>
        <p:nvPicPr>
          <p:cNvPr id="39" name="Graphic 38" descr="Man">
            <a:extLst>
              <a:ext uri="{FF2B5EF4-FFF2-40B4-BE49-F238E27FC236}">
                <a16:creationId xmlns:a16="http://schemas.microsoft.com/office/drawing/2014/main" id="{39EA8BB8-0BC5-382C-3A26-3C05D4E6F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7107" y="5630435"/>
            <a:ext cx="665181" cy="665181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8C4C8F9-7F88-50FB-9287-7DD3870F2BE8}"/>
              </a:ext>
            </a:extLst>
          </p:cNvPr>
          <p:cNvCxnSpPr>
            <a:cxnSpLocks/>
          </p:cNvCxnSpPr>
          <p:nvPr/>
        </p:nvCxnSpPr>
        <p:spPr>
          <a:xfrm flipH="1">
            <a:off x="5303427" y="5294177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3465669-7E8A-33B3-D985-A599F269A868}"/>
              </a:ext>
            </a:extLst>
          </p:cNvPr>
          <p:cNvCxnSpPr>
            <a:cxnSpLocks/>
          </p:cNvCxnSpPr>
          <p:nvPr/>
        </p:nvCxnSpPr>
        <p:spPr>
          <a:xfrm flipH="1">
            <a:off x="5824812" y="5328442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8108202-2193-B37B-4F40-93270A9681D0}"/>
              </a:ext>
            </a:extLst>
          </p:cNvPr>
          <p:cNvCxnSpPr>
            <a:cxnSpLocks/>
          </p:cNvCxnSpPr>
          <p:nvPr/>
        </p:nvCxnSpPr>
        <p:spPr>
          <a:xfrm flipH="1">
            <a:off x="6465491" y="5384735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631DB8A-6BC5-58AA-447B-288F0B4BC9B6}"/>
              </a:ext>
            </a:extLst>
          </p:cNvPr>
          <p:cNvCxnSpPr>
            <a:cxnSpLocks/>
          </p:cNvCxnSpPr>
          <p:nvPr/>
        </p:nvCxnSpPr>
        <p:spPr>
          <a:xfrm flipH="1">
            <a:off x="7158450" y="5409016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C1B08E4-618C-FF0B-5260-0820B616C731}"/>
              </a:ext>
            </a:extLst>
          </p:cNvPr>
          <p:cNvCxnSpPr>
            <a:cxnSpLocks/>
          </p:cNvCxnSpPr>
          <p:nvPr/>
        </p:nvCxnSpPr>
        <p:spPr>
          <a:xfrm flipH="1">
            <a:off x="4696415" y="5409016"/>
            <a:ext cx="330" cy="30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Graphic 44" descr="Man">
            <a:extLst>
              <a:ext uri="{FF2B5EF4-FFF2-40B4-BE49-F238E27FC236}">
                <a16:creationId xmlns:a16="http://schemas.microsoft.com/office/drawing/2014/main" id="{F65D0E12-B62B-7816-9D97-2E4BFA4CF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6617" y="5702020"/>
            <a:ext cx="665181" cy="66518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C62526B-1044-C730-78B8-7DACADBB7A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84" y="4840672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51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55A75-A807-891F-F865-5F052885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70" y="2946260"/>
            <a:ext cx="6934201" cy="965477"/>
          </a:xfrm>
        </p:spPr>
        <p:txBody>
          <a:bodyPr>
            <a:normAutofit/>
          </a:bodyPr>
          <a:lstStyle/>
          <a:p>
            <a:r>
              <a:rPr lang="en-GB" b="1" dirty="0"/>
              <a:t>THANK YOU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ED8D23-69D3-DB73-5F8E-241A104BA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2951" y="1439290"/>
            <a:ext cx="5971454" cy="397941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EC9A9C-360A-B939-CAA2-0D10E4AE40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47" b="77061"/>
          <a:stretch/>
        </p:blipFill>
        <p:spPr>
          <a:xfrm>
            <a:off x="0" y="5987844"/>
            <a:ext cx="12192000" cy="4011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80F6B2-79A6-B15F-A7A9-96111AB68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554" y="4410366"/>
            <a:ext cx="2244705" cy="2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71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D3C50"/>
      </a:dk2>
      <a:lt2>
        <a:srgbClr val="CBD1D1"/>
      </a:lt2>
      <a:accent1>
        <a:srgbClr val="46A0D8"/>
      </a:accent1>
      <a:accent2>
        <a:srgbClr val="CC5B27"/>
      </a:accent2>
      <a:accent3>
        <a:srgbClr val="33AC55"/>
      </a:accent3>
      <a:accent4>
        <a:srgbClr val="EE9F20"/>
      </a:accent4>
      <a:accent5>
        <a:srgbClr val="824D9D"/>
      </a:accent5>
      <a:accent6>
        <a:srgbClr val="3ABA99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942_win32_v2" id="{BFDBA5BB-00C2-4FD6-BF44-6F34C81AFAE6}" vid="{710E1C20-E799-41A9-B32B-772BA18F69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44A853-FA74-45B4-AE5F-B3796F4BB94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0488788-02F3-4614-A0E2-F208657CDF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04D194-9020-4D77-BCEE-37803F7241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Healthy Habit Tracker</Template>
  <TotalTime>91</TotalTime>
  <Words>272</Words>
  <Application>Microsoft Office PowerPoint</Application>
  <PresentationFormat>Widescreen</PresentationFormat>
  <Paragraphs>42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Alef</vt:lpstr>
      <vt:lpstr>Arial</vt:lpstr>
      <vt:lpstr>Calibri</vt:lpstr>
      <vt:lpstr>Century Gothic</vt:lpstr>
      <vt:lpstr>Segoe UI</vt:lpstr>
      <vt:lpstr>Wingdings</vt:lpstr>
      <vt:lpstr>Office Theme</vt:lpstr>
      <vt:lpstr>DEPTH DRIVE AND DEPTH BUILDING</vt:lpstr>
      <vt:lpstr>PowerPoint Presentation</vt:lpstr>
      <vt:lpstr>Depth Importance :-</vt:lpstr>
      <vt:lpstr>Sustainability and Stability : </vt:lpstr>
      <vt:lpstr>Leadership Development :</vt:lpstr>
      <vt:lpstr>Exponential Growth :</vt:lpstr>
      <vt:lpstr>PowerPoint Presentation</vt:lpstr>
      <vt:lpstr>DEPTH DRIVE AND DEPTH BUILDING :</vt:lpstr>
      <vt:lpstr>PowerPoint Presentation</vt:lpstr>
      <vt:lpstr>Width Importance :-</vt:lpstr>
      <vt:lpstr>Greater Income Potential :</vt:lpstr>
      <vt:lpstr>Potential for Fast Growth :</vt:lpstr>
      <vt:lpstr>Duplication Potential :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Nagaraju Palivela</dc:creator>
  <cp:lastModifiedBy>Nagaraju Palivela</cp:lastModifiedBy>
  <cp:revision>1</cp:revision>
  <dcterms:created xsi:type="dcterms:W3CDTF">2024-09-27T12:53:04Z</dcterms:created>
  <dcterms:modified xsi:type="dcterms:W3CDTF">2024-09-27T14:24:56Z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